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74" r:id="rId4"/>
    <p:sldId id="275" r:id="rId5"/>
    <p:sldId id="273" r:id="rId6"/>
    <p:sldId id="257" r:id="rId7"/>
    <p:sldId id="276" r:id="rId8"/>
    <p:sldId id="271" r:id="rId9"/>
    <p:sldId id="259" r:id="rId10"/>
    <p:sldId id="258" r:id="rId11"/>
    <p:sldId id="277" r:id="rId12"/>
    <p:sldId id="278" r:id="rId13"/>
    <p:sldId id="264" r:id="rId14"/>
    <p:sldId id="261" r:id="rId15"/>
    <p:sldId id="265" r:id="rId16"/>
    <p:sldId id="263" r:id="rId17"/>
    <p:sldId id="262" r:id="rId18"/>
    <p:sldId id="260" r:id="rId19"/>
    <p:sldId id="272" r:id="rId20"/>
    <p:sldId id="266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88"/>
    <p:restoredTop sz="94722"/>
  </p:normalViewPr>
  <p:slideViewPr>
    <p:cSldViewPr snapToGrid="0" snapToObjects="1">
      <p:cViewPr varScale="1">
        <p:scale>
          <a:sx n="114" d="100"/>
          <a:sy n="114" d="100"/>
        </p:scale>
        <p:origin x="17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png>
</file>

<file path=ppt/media/image14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16CE8-9FDC-4E41-AFB6-68D891DB55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0F73C6-AB7F-4241-A6E1-C6CB7D0D6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60CA3-1D82-9140-80B3-DFE6CC11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C678A-BD35-694A-89C0-4F5EB6C73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CCC5E-5A70-C042-99FC-9A37603FF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39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524D04-BF51-3641-BA47-0C12C1DD3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AE24DF-33FB-1749-833C-E81B9EFDCA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8A4032-FA11-8E41-9480-DEA6121B9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84A266-8974-E844-95ED-4E86B4CE4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7433D-5D6D-0649-AB98-8ABBF04C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505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4F295F-FAC4-2C43-B6C1-DA9A05C1F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4ADB3-4643-624F-BCE1-E967D78245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D36453-124F-5041-8B8E-8E46CF5BF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DF3EC-9AA0-164E-823C-B0FE7FEE2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65B40-D9FC-604C-BDEC-933E9E0C4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646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CEC39-4AEA-AF4F-8125-13F895FF5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67AD7-FEF3-504D-A2F7-35E29155B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4A8F74-942B-9243-8055-D709429B3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2673B-9C22-274E-B6E4-BDE2244308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080A0-8CC0-A549-9D05-E3176C70B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690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3013-BC84-0041-A1DC-CE6D7F141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C7C68-2774-6948-ABAB-9B7D57909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E1F52-0622-4542-8200-41AE7A668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4D3B3-BE24-5944-8144-CB7140F60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332A3-697D-9A45-A383-B5848B183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579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0D639-DBB3-1942-ADDD-6896DB8B67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D50AA-6FDE-354D-BB7D-08DDD2F13F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7F9E89-CCD1-4A43-A843-6467A9BD5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9C2D48-C879-B64C-9CB7-394828A97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19DE5-38A6-4041-B7A5-F218CDC2F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3C3774-B65C-C04D-8E55-19099972D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67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A70E4-732D-6040-9005-603EA157AA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DA917-F91B-2F4B-BB47-CAD068B7EA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1D462A7-80C5-3249-BC30-8737C8F68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A84AC5-CD29-AB49-AB9B-272C4D6B36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A0AE3E-190B-DA4B-89E6-9D8CEA25FA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C00CE-A7B0-B641-80D8-2F34D6281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31B343-0DEF-5D49-864D-4B63B8CF47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3C6B7D-AC27-9C4F-A574-C183B5229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093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8DC39-E9B1-DB4D-9C15-A1E44CA0D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7F75DB-67AB-0D40-8F0B-366442034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EF7768-36C1-BE45-A934-5D374DB9A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EA5C75-896D-7341-A6FF-D99BCA64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06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BF3A0B-DD3A-C34B-801C-0B4E03F662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65E85F-0F61-9544-AD13-3486B9981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ACC98-8829-4343-A1E5-85262315A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80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861163-C31E-4747-902E-8C89324E5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B1517-F14F-9D4E-8CB7-8D6FDCD36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8D66CA-189A-C447-9525-830DF827C4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DDD656-A13A-9244-BF6C-C03EE4C3F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A4B5DF-6832-3647-B726-A2EEF5122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7CC68F-463D-A64A-9AD1-8753A741B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509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D114-FEC5-4E4E-A8D5-F9A6D876F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364BC5-2DB0-6940-A695-227CC8247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67CA1-0C58-A24B-B2FF-321CBE04AC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7B2F5E-6750-F744-A61D-D35CAA4708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39BC8D-5552-5444-8C06-3D3A102A4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8EF4F1-C773-BD4D-8A7B-AE5F05C5C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576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85F834-888A-5449-91CB-F2FC114CD7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408F21-2FE0-5B4E-A789-08FC09674F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F2C7D3-5081-4043-B1B4-D243114A84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6158BD-C0A4-1046-A8F0-FACC81259D81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C2192-A2F1-D847-B095-B69B6368BA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444C9-0931-124A-B294-66AB1E36E4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10B7E-2833-B940-B3A4-5618B5773B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851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E7582-723B-1842-BE70-B1DBCA9905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Hypothesis Testing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F00F0-F483-7D43-A500-8547BEADCD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25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D7B3999-4743-4443-9B3C-FFA420D72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791" y="412750"/>
            <a:ext cx="11036300" cy="603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30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1C63F7A-4BC9-5F41-BAF1-0AA0089B464B}"/>
              </a:ext>
            </a:extLst>
          </p:cNvPr>
          <p:cNvSpPr txBox="1"/>
          <p:nvPr/>
        </p:nvSpPr>
        <p:spPr>
          <a:xfrm>
            <a:off x="793376" y="627530"/>
            <a:ext cx="10605247" cy="51229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C00000"/>
                </a:solidFill>
              </a:rPr>
              <a:t>!!! p-value calculations assume that the null hypothesis is correct.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Thus, from the p-value’s point of view, the null hypothesis is 100% true.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p-values assume that the null is true and the observed sample effect is caused by random sample error.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rgbClr val="C00000"/>
                </a:solidFill>
              </a:rPr>
              <a:t>p-values tell you how consistent your sample data are with a null hypothesis that is true.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However, when your data are very inconsistent with the null hypothesis, p-values can’t determine which of the following two possibilities is more probable:</a:t>
            </a:r>
          </a:p>
          <a:p>
            <a:pPr>
              <a:lnSpc>
                <a:spcPct val="150000"/>
              </a:lnSpc>
            </a:pPr>
            <a:endParaRPr lang="en-US" sz="2000" dirty="0"/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The null hypothesis is true, but your sample is unusual due to random sample error.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2000" dirty="0"/>
              <a:t>The null hypothesis is false.</a:t>
            </a:r>
          </a:p>
        </p:txBody>
      </p:sp>
    </p:spTree>
    <p:extLst>
      <p:ext uri="{BB962C8B-B14F-4D97-AF65-F5344CB8AC3E}">
        <p14:creationId xmlns:p14="http://schemas.microsoft.com/office/powerpoint/2010/main" val="27828655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BAB4339-497E-E040-9D47-DF5C36E686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153"/>
          <a:stretch/>
        </p:blipFill>
        <p:spPr>
          <a:xfrm>
            <a:off x="546100" y="1516411"/>
            <a:ext cx="11099800" cy="3825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040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39370-0743-3E4B-A601-D7D616331067}"/>
              </a:ext>
            </a:extLst>
          </p:cNvPr>
          <p:cNvGrpSpPr/>
          <p:nvPr/>
        </p:nvGrpSpPr>
        <p:grpSpPr>
          <a:xfrm>
            <a:off x="947351" y="1575491"/>
            <a:ext cx="10297298" cy="4448432"/>
            <a:chOff x="947351" y="1575491"/>
            <a:chExt cx="10297298" cy="44484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FD90409-ECE1-334C-8D62-BA88E180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947351" y="1575491"/>
              <a:ext cx="10297298" cy="444843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4D2D64-1771-4045-BC32-34DDAD00F6A2}"/>
                </a:ext>
              </a:extLst>
            </p:cNvPr>
            <p:cNvSpPr/>
            <p:nvPr/>
          </p:nvSpPr>
          <p:spPr>
            <a:xfrm>
              <a:off x="7673546" y="3509323"/>
              <a:ext cx="3422822" cy="2903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34AF132-B9D8-1048-ADC6-E294F513BED5}"/>
                </a:ext>
              </a:extLst>
            </p:cNvPr>
            <p:cNvSpPr/>
            <p:nvPr/>
          </p:nvSpPr>
          <p:spPr>
            <a:xfrm>
              <a:off x="7673546" y="3799707"/>
              <a:ext cx="2063578" cy="2903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8B0A5E-32E2-914E-9D96-1D800FA72A9B}"/>
                </a:ext>
              </a:extLst>
            </p:cNvPr>
            <p:cNvSpPr/>
            <p:nvPr/>
          </p:nvSpPr>
          <p:spPr>
            <a:xfrm>
              <a:off x="8209005" y="5588347"/>
              <a:ext cx="1874109" cy="4355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740A3B9-F196-4645-A537-7032B44514B7}"/>
              </a:ext>
            </a:extLst>
          </p:cNvPr>
          <p:cNvSpPr txBox="1"/>
          <p:nvPr/>
        </p:nvSpPr>
        <p:spPr>
          <a:xfrm>
            <a:off x="3742385" y="6023923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DBBC4-DCFD-AB4A-A93A-D6E02BC2C93B}"/>
              </a:ext>
            </a:extLst>
          </p:cNvPr>
          <p:cNvSpPr txBox="1"/>
          <p:nvPr/>
        </p:nvSpPr>
        <p:spPr>
          <a:xfrm>
            <a:off x="6778030" y="6023923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H</a:t>
            </a:r>
            <a:r>
              <a:rPr lang="en-US" sz="2400" baseline="-25000" dirty="0">
                <a:solidFill>
                  <a:srgbClr val="0432FF"/>
                </a:solidFill>
              </a:rPr>
              <a:t>a</a:t>
            </a:r>
            <a:endParaRPr lang="en-US" sz="2400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6111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39370-0743-3E4B-A601-D7D616331067}"/>
              </a:ext>
            </a:extLst>
          </p:cNvPr>
          <p:cNvGrpSpPr/>
          <p:nvPr/>
        </p:nvGrpSpPr>
        <p:grpSpPr>
          <a:xfrm>
            <a:off x="947351" y="1575491"/>
            <a:ext cx="10297298" cy="4448432"/>
            <a:chOff x="947351" y="1575491"/>
            <a:chExt cx="10297298" cy="44484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FD90409-ECE1-334C-8D62-BA88E180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947351" y="1575491"/>
              <a:ext cx="10297298" cy="444843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4D2D64-1771-4045-BC32-34DDAD00F6A2}"/>
                </a:ext>
              </a:extLst>
            </p:cNvPr>
            <p:cNvSpPr/>
            <p:nvPr/>
          </p:nvSpPr>
          <p:spPr>
            <a:xfrm>
              <a:off x="7673546" y="3509323"/>
              <a:ext cx="3422822" cy="2903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34AF132-B9D8-1048-ADC6-E294F513BED5}"/>
                </a:ext>
              </a:extLst>
            </p:cNvPr>
            <p:cNvSpPr/>
            <p:nvPr/>
          </p:nvSpPr>
          <p:spPr>
            <a:xfrm>
              <a:off x="7673546" y="3799707"/>
              <a:ext cx="2063578" cy="2903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8B0A5E-32E2-914E-9D96-1D800FA72A9B}"/>
                </a:ext>
              </a:extLst>
            </p:cNvPr>
            <p:cNvSpPr/>
            <p:nvPr/>
          </p:nvSpPr>
          <p:spPr>
            <a:xfrm>
              <a:off x="8209005" y="5588347"/>
              <a:ext cx="1874109" cy="4355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932A955F-EE6D-2742-A9BE-0992AC086BF5}"/>
              </a:ext>
            </a:extLst>
          </p:cNvPr>
          <p:cNvSpPr txBox="1"/>
          <p:nvPr/>
        </p:nvSpPr>
        <p:spPr>
          <a:xfrm>
            <a:off x="8746241" y="5472675"/>
            <a:ext cx="307917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Type I Error</a:t>
            </a:r>
          </a:p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0</a:t>
            </a:r>
            <a:r>
              <a:rPr lang="en-US" dirty="0">
                <a:solidFill>
                  <a:srgbClr val="FF0000"/>
                </a:solidFill>
              </a:rPr>
              <a:t> was true, but we rejected 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0F29DD-26A9-9847-8B0A-A1437D42235A}"/>
              </a:ext>
            </a:extLst>
          </p:cNvPr>
          <p:cNvSpPr txBox="1"/>
          <p:nvPr/>
        </p:nvSpPr>
        <p:spPr>
          <a:xfrm>
            <a:off x="3628769" y="834077"/>
            <a:ext cx="349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0432FF"/>
                </a:solidFill>
              </a:rPr>
              <a:t>Type II Error</a:t>
            </a:r>
          </a:p>
          <a:p>
            <a:pPr algn="r"/>
            <a:r>
              <a:rPr lang="en-US" dirty="0">
                <a:solidFill>
                  <a:srgbClr val="0432FF"/>
                </a:solidFill>
              </a:rPr>
              <a:t>H</a:t>
            </a:r>
            <a:r>
              <a:rPr lang="en-US" baseline="-25000" dirty="0">
                <a:solidFill>
                  <a:srgbClr val="0432FF"/>
                </a:solidFill>
              </a:rPr>
              <a:t>0</a:t>
            </a:r>
            <a:r>
              <a:rPr lang="en-US" dirty="0">
                <a:solidFill>
                  <a:srgbClr val="0432FF"/>
                </a:solidFill>
              </a:rPr>
              <a:t> was false, but we didn’t reject it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B81629-7DFF-3843-BC7F-BF0A1CD621C0}"/>
              </a:ext>
            </a:extLst>
          </p:cNvPr>
          <p:cNvCxnSpPr/>
          <p:nvPr/>
        </p:nvCxnSpPr>
        <p:spPr>
          <a:xfrm>
            <a:off x="6351373" y="1575491"/>
            <a:ext cx="605481" cy="222421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3EE5487-D1CA-7D44-BB04-E08768CB0AC4}"/>
              </a:ext>
            </a:extLst>
          </p:cNvPr>
          <p:cNvCxnSpPr/>
          <p:nvPr/>
        </p:nvCxnSpPr>
        <p:spPr>
          <a:xfrm flipH="1" flipV="1">
            <a:off x="7673546" y="4868562"/>
            <a:ext cx="1072695" cy="6950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586DCEAD-545E-3E4E-82F7-9D7E06EE5BB7}"/>
              </a:ext>
            </a:extLst>
          </p:cNvPr>
          <p:cNvSpPr txBox="1"/>
          <p:nvPr/>
        </p:nvSpPr>
        <p:spPr>
          <a:xfrm>
            <a:off x="3742385" y="6023923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294D54-F3DB-3C4F-81C4-02E367C8D441}"/>
              </a:ext>
            </a:extLst>
          </p:cNvPr>
          <p:cNvSpPr txBox="1"/>
          <p:nvPr/>
        </p:nvSpPr>
        <p:spPr>
          <a:xfrm>
            <a:off x="6778030" y="6023923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H</a:t>
            </a:r>
            <a:r>
              <a:rPr lang="en-US" sz="2400" baseline="-25000" dirty="0">
                <a:solidFill>
                  <a:srgbClr val="0432FF"/>
                </a:solidFill>
              </a:rPr>
              <a:t>a</a:t>
            </a:r>
            <a:endParaRPr lang="en-US" sz="2400" dirty="0">
              <a:solidFill>
                <a:srgbClr val="0432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01973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B39370-0743-3E4B-A601-D7D616331067}"/>
              </a:ext>
            </a:extLst>
          </p:cNvPr>
          <p:cNvGrpSpPr/>
          <p:nvPr/>
        </p:nvGrpSpPr>
        <p:grpSpPr>
          <a:xfrm>
            <a:off x="947351" y="1575491"/>
            <a:ext cx="10396151" cy="4448432"/>
            <a:chOff x="947351" y="1575491"/>
            <a:chExt cx="10396151" cy="44484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FD90409-ECE1-334C-8D62-BA88E18056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000"/>
            <a:stretch/>
          </p:blipFill>
          <p:spPr>
            <a:xfrm>
              <a:off x="947351" y="1575491"/>
              <a:ext cx="10297298" cy="4448432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24D2D64-1771-4045-BC32-34DDAD00F6A2}"/>
                </a:ext>
              </a:extLst>
            </p:cNvPr>
            <p:cNvSpPr/>
            <p:nvPr/>
          </p:nvSpPr>
          <p:spPr>
            <a:xfrm>
              <a:off x="7525262" y="3101549"/>
              <a:ext cx="1643451" cy="35216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2000" dirty="0">
                  <a:solidFill>
                    <a:schemeClr val="tx1"/>
                  </a:solidFill>
                </a:rPr>
                <a:t>1 – </a:t>
              </a:r>
              <a:r>
                <a:rPr lang="en-US" sz="2000" dirty="0">
                  <a:solidFill>
                    <a:schemeClr val="tx1"/>
                  </a:solidFill>
                  <a:latin typeface="Symbol" pitchFamily="2" charset="2"/>
                </a:rPr>
                <a:t>b</a:t>
              </a:r>
              <a:r>
                <a:rPr lang="en-US" sz="2000" dirty="0">
                  <a:solidFill>
                    <a:schemeClr val="tx1"/>
                  </a:solidFill>
                </a:rPr>
                <a:t> = Power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34AF132-B9D8-1048-ADC6-E294F513BED5}"/>
                </a:ext>
              </a:extLst>
            </p:cNvPr>
            <p:cNvSpPr/>
            <p:nvPr/>
          </p:nvSpPr>
          <p:spPr>
            <a:xfrm>
              <a:off x="7673545" y="3540210"/>
              <a:ext cx="3669957" cy="6041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</a:rPr>
                <a:t>Probability that we actually reject H</a:t>
              </a:r>
              <a:r>
                <a:rPr lang="en-US" baseline="-25000" dirty="0">
                  <a:solidFill>
                    <a:schemeClr val="tx1"/>
                  </a:solidFill>
                </a:rPr>
                <a:t>0</a:t>
              </a:r>
              <a:r>
                <a:rPr lang="en-US" dirty="0">
                  <a:solidFill>
                    <a:schemeClr val="tx1"/>
                  </a:solidFill>
                </a:rPr>
                <a:t> when it is false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28B0A5E-32E2-914E-9D96-1D800FA72A9B}"/>
                </a:ext>
              </a:extLst>
            </p:cNvPr>
            <p:cNvSpPr/>
            <p:nvPr/>
          </p:nvSpPr>
          <p:spPr>
            <a:xfrm>
              <a:off x="8209005" y="5588347"/>
              <a:ext cx="1874109" cy="43557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B8A672A2-5EDC-684D-B87B-A1CAC78E50DD}"/>
              </a:ext>
            </a:extLst>
          </p:cNvPr>
          <p:cNvSpPr txBox="1"/>
          <p:nvPr/>
        </p:nvSpPr>
        <p:spPr>
          <a:xfrm>
            <a:off x="3742385" y="6023923"/>
            <a:ext cx="481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</a:t>
            </a:r>
            <a:r>
              <a:rPr lang="en-US" sz="2400" baseline="-25000" dirty="0">
                <a:solidFill>
                  <a:srgbClr val="FF0000"/>
                </a:solidFill>
              </a:rPr>
              <a:t>0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69A97C-C040-9A44-848C-16D6EEB5917C}"/>
              </a:ext>
            </a:extLst>
          </p:cNvPr>
          <p:cNvSpPr txBox="1"/>
          <p:nvPr/>
        </p:nvSpPr>
        <p:spPr>
          <a:xfrm>
            <a:off x="6778030" y="6023923"/>
            <a:ext cx="47481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432FF"/>
                </a:solidFill>
              </a:rPr>
              <a:t>H</a:t>
            </a:r>
            <a:r>
              <a:rPr lang="en-US" sz="2400" baseline="-25000" dirty="0">
                <a:solidFill>
                  <a:srgbClr val="0432FF"/>
                </a:solidFill>
              </a:rPr>
              <a:t>a</a:t>
            </a:r>
            <a:endParaRPr lang="en-US" sz="2400" dirty="0">
              <a:solidFill>
                <a:srgbClr val="0432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BB8724-6E7B-9549-B1DF-522533389481}"/>
              </a:ext>
            </a:extLst>
          </p:cNvPr>
          <p:cNvSpPr txBox="1"/>
          <p:nvPr/>
        </p:nvSpPr>
        <p:spPr>
          <a:xfrm>
            <a:off x="8746241" y="5472675"/>
            <a:ext cx="3079176" cy="64633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Type I Error</a:t>
            </a:r>
          </a:p>
          <a:p>
            <a:r>
              <a:rPr lang="en-US" dirty="0">
                <a:solidFill>
                  <a:srgbClr val="FF0000"/>
                </a:solidFill>
              </a:rPr>
              <a:t>H</a:t>
            </a:r>
            <a:r>
              <a:rPr lang="en-US" baseline="-25000" dirty="0">
                <a:solidFill>
                  <a:srgbClr val="FF0000"/>
                </a:solidFill>
              </a:rPr>
              <a:t>0</a:t>
            </a:r>
            <a:r>
              <a:rPr lang="en-US" dirty="0">
                <a:solidFill>
                  <a:srgbClr val="FF0000"/>
                </a:solidFill>
              </a:rPr>
              <a:t> was true, but we rejected 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ABDE3A-D1F3-4949-93EF-C153FED78B84}"/>
              </a:ext>
            </a:extLst>
          </p:cNvPr>
          <p:cNvSpPr txBox="1"/>
          <p:nvPr/>
        </p:nvSpPr>
        <p:spPr>
          <a:xfrm>
            <a:off x="3628769" y="834077"/>
            <a:ext cx="349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>
                <a:solidFill>
                  <a:srgbClr val="0432FF"/>
                </a:solidFill>
              </a:rPr>
              <a:t>Type II Error</a:t>
            </a:r>
          </a:p>
          <a:p>
            <a:pPr algn="r"/>
            <a:r>
              <a:rPr lang="en-US" dirty="0">
                <a:solidFill>
                  <a:srgbClr val="0432FF"/>
                </a:solidFill>
              </a:rPr>
              <a:t>H</a:t>
            </a:r>
            <a:r>
              <a:rPr lang="en-US" baseline="-25000" dirty="0">
                <a:solidFill>
                  <a:srgbClr val="0432FF"/>
                </a:solidFill>
              </a:rPr>
              <a:t>0</a:t>
            </a:r>
            <a:r>
              <a:rPr lang="en-US" dirty="0">
                <a:solidFill>
                  <a:srgbClr val="0432FF"/>
                </a:solidFill>
              </a:rPr>
              <a:t> was false, but we didn’t reject it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47BCBC9-233E-1342-840F-603321150CCA}"/>
              </a:ext>
            </a:extLst>
          </p:cNvPr>
          <p:cNvCxnSpPr/>
          <p:nvPr/>
        </p:nvCxnSpPr>
        <p:spPr>
          <a:xfrm>
            <a:off x="6351373" y="1575491"/>
            <a:ext cx="605481" cy="2224216"/>
          </a:xfrm>
          <a:prstGeom prst="straightConnector1">
            <a:avLst/>
          </a:prstGeom>
          <a:ln>
            <a:solidFill>
              <a:srgbClr val="0432FF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F7A2B97-308E-4541-A799-CB2F57F60DC6}"/>
              </a:ext>
            </a:extLst>
          </p:cNvPr>
          <p:cNvCxnSpPr/>
          <p:nvPr/>
        </p:nvCxnSpPr>
        <p:spPr>
          <a:xfrm flipH="1" flipV="1">
            <a:off x="7673546" y="4868562"/>
            <a:ext cx="1072695" cy="6950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1949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0D19379-A264-FE45-9AD3-C54E8A1A95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2721" b="43061"/>
          <a:stretch/>
        </p:blipFill>
        <p:spPr>
          <a:xfrm>
            <a:off x="1873956" y="1562131"/>
            <a:ext cx="8444088" cy="30733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7866DD5-3FF1-D649-9076-3282C8570445}"/>
              </a:ext>
            </a:extLst>
          </p:cNvPr>
          <p:cNvSpPr txBox="1"/>
          <p:nvPr/>
        </p:nvSpPr>
        <p:spPr>
          <a:xfrm>
            <a:off x="7843130" y="4411519"/>
            <a:ext cx="1053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 = 0.049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8B86D6E-5541-2E49-B86F-6457D73F8996}"/>
              </a:ext>
            </a:extLst>
          </p:cNvPr>
          <p:cNvCxnSpPr/>
          <p:nvPr/>
        </p:nvCxnSpPr>
        <p:spPr>
          <a:xfrm flipH="1" flipV="1">
            <a:off x="6770435" y="3807406"/>
            <a:ext cx="1072695" cy="69507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6542DBF-FED6-B046-872E-2625DFBA712A}"/>
              </a:ext>
            </a:extLst>
          </p:cNvPr>
          <p:cNvCxnSpPr>
            <a:cxnSpLocks/>
          </p:cNvCxnSpPr>
          <p:nvPr/>
        </p:nvCxnSpPr>
        <p:spPr>
          <a:xfrm flipH="1">
            <a:off x="7021690" y="2267459"/>
            <a:ext cx="1151980" cy="9498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82B263-3E54-CF4B-998F-0A6474B74BC4}"/>
              </a:ext>
            </a:extLst>
          </p:cNvPr>
          <p:cNvSpPr txBox="1"/>
          <p:nvPr/>
        </p:nvSpPr>
        <p:spPr>
          <a:xfrm>
            <a:off x="8173670" y="2013933"/>
            <a:ext cx="3002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Power = 0.5</a:t>
            </a:r>
          </a:p>
          <a:p>
            <a:endParaRPr lang="en-US" dirty="0"/>
          </a:p>
          <a:p>
            <a:r>
              <a:rPr lang="en-US" dirty="0"/>
              <a:t>!!! Only 50% chance of detecting a real difference.</a:t>
            </a:r>
          </a:p>
        </p:txBody>
      </p:sp>
    </p:spTree>
    <p:extLst>
      <p:ext uri="{BB962C8B-B14F-4D97-AF65-F5344CB8AC3E}">
        <p14:creationId xmlns:p14="http://schemas.microsoft.com/office/powerpoint/2010/main" val="36541625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D77A8F-F795-BE46-BB3A-9C15D980F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420" y="753035"/>
            <a:ext cx="4531560" cy="53519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1D4D5A4-CCDF-B449-A077-7111E0ACD383}"/>
              </a:ext>
            </a:extLst>
          </p:cNvPr>
          <p:cNvSpPr txBox="1"/>
          <p:nvPr/>
        </p:nvSpPr>
        <p:spPr>
          <a:xfrm>
            <a:off x="1192307" y="1730188"/>
            <a:ext cx="38160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Small</a:t>
            </a:r>
            <a:r>
              <a:rPr lang="en-US" dirty="0"/>
              <a:t> samples from populations </a:t>
            </a:r>
            <a:r>
              <a:rPr lang="en-US" dirty="0">
                <a:solidFill>
                  <a:srgbClr val="00B0F0"/>
                </a:solidFill>
              </a:rPr>
              <a:t>A</a:t>
            </a:r>
            <a:r>
              <a:rPr lang="en-US" dirty="0"/>
              <a:t> &amp; B: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F616A9-7264-E14C-B1F2-6BB83CC8EAC0}"/>
              </a:ext>
            </a:extLst>
          </p:cNvPr>
          <p:cNvSpPr txBox="1"/>
          <p:nvPr/>
        </p:nvSpPr>
        <p:spPr>
          <a:xfrm>
            <a:off x="1192307" y="4573815"/>
            <a:ext cx="4450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Large</a:t>
            </a:r>
            <a:r>
              <a:rPr lang="en-US" dirty="0"/>
              <a:t> samples from </a:t>
            </a:r>
            <a:r>
              <a:rPr lang="en-US" b="1" i="1" dirty="0"/>
              <a:t>same</a:t>
            </a:r>
            <a:r>
              <a:rPr lang="en-US" dirty="0"/>
              <a:t> populations </a:t>
            </a:r>
            <a:r>
              <a:rPr lang="en-US" dirty="0">
                <a:solidFill>
                  <a:srgbClr val="00B0F0"/>
                </a:solidFill>
              </a:rPr>
              <a:t>A</a:t>
            </a:r>
            <a:r>
              <a:rPr lang="en-US" dirty="0"/>
              <a:t> &amp; B: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2342AA-5AAA-134B-AD39-A373E2BF740D}"/>
              </a:ext>
            </a:extLst>
          </p:cNvPr>
          <p:cNvSpPr txBox="1"/>
          <p:nvPr/>
        </p:nvSpPr>
        <p:spPr>
          <a:xfrm>
            <a:off x="2194824" y="2284185"/>
            <a:ext cx="1222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Low power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55F6F7-8F04-D245-BD8E-23A6F18893D2}"/>
              </a:ext>
            </a:extLst>
          </p:cNvPr>
          <p:cNvSpPr txBox="1"/>
          <p:nvPr/>
        </p:nvSpPr>
        <p:spPr>
          <a:xfrm>
            <a:off x="2150645" y="5224608"/>
            <a:ext cx="1266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High power</a:t>
            </a:r>
          </a:p>
        </p:txBody>
      </p:sp>
    </p:spTree>
    <p:extLst>
      <p:ext uri="{BB962C8B-B14F-4D97-AF65-F5344CB8AC3E}">
        <p14:creationId xmlns:p14="http://schemas.microsoft.com/office/powerpoint/2010/main" val="41093499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9B07A49-43DC-9F46-96B4-13BC29A41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683688"/>
            <a:ext cx="9144000" cy="549062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9B21B6E-EC01-FB44-B03C-7A32A884A2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645" y="1475879"/>
            <a:ext cx="2227360" cy="142426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DE5086-300A-F14B-AD03-65A1B10196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857" y="3162107"/>
            <a:ext cx="2864308" cy="222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434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DC935E-19E6-D94D-9E8A-3BDD96BECFC7}"/>
              </a:ext>
            </a:extLst>
          </p:cNvPr>
          <p:cNvSpPr txBox="1"/>
          <p:nvPr/>
        </p:nvSpPr>
        <p:spPr>
          <a:xfrm>
            <a:off x="1272436" y="948960"/>
            <a:ext cx="9647128" cy="5390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Does a single sample come from a known population with mean value </a:t>
            </a:r>
            <a:r>
              <a:rPr lang="en-US" sz="2400" dirty="0">
                <a:solidFill>
                  <a:srgbClr val="C00000"/>
                </a:solidFill>
                <a:latin typeface="Symbol" pitchFamily="2" charset="2"/>
              </a:rPr>
              <a:t>m</a:t>
            </a:r>
            <a:r>
              <a:rPr lang="en-US" sz="2400" dirty="0">
                <a:solidFill>
                  <a:srgbClr val="C00000"/>
                </a:solidFill>
              </a:rPr>
              <a:t>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Sample comes from population with known mean </a:t>
            </a:r>
            <a:r>
              <a:rPr lang="en-US" sz="2400" dirty="0">
                <a:latin typeface="Symbol" pitchFamily="2" charset="2"/>
              </a:rPr>
              <a:t>m</a:t>
            </a:r>
            <a:r>
              <a:rPr lang="en-US" sz="2400" dirty="0"/>
              <a:t>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Sample does NOT come from population with known mean </a:t>
            </a:r>
            <a:r>
              <a:rPr lang="en-US" sz="2400" dirty="0">
                <a:latin typeface="Symbol" pitchFamily="2" charset="2"/>
              </a:rPr>
              <a:t>m</a:t>
            </a:r>
            <a:r>
              <a:rPr lang="en-US" sz="2400" dirty="0"/>
              <a:t>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Do two independent samples come from the same distribution?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Samples come from the same distribution.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Samples do NOT come from the same distribution.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>
                <a:solidFill>
                  <a:srgbClr val="C00000"/>
                </a:solidFill>
              </a:rPr>
              <a:t>Do two related samples come from the same distribution?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0</a:t>
            </a:r>
            <a:r>
              <a:rPr lang="en-US" sz="2400" dirty="0"/>
              <a:t>: Samples come from the same distribution.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Samples do NOT come from the same distribution.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7EC97F-0A27-B44A-824A-89A52411B93F}"/>
              </a:ext>
            </a:extLst>
          </p:cNvPr>
          <p:cNvSpPr txBox="1"/>
          <p:nvPr/>
        </p:nvSpPr>
        <p:spPr>
          <a:xfrm>
            <a:off x="1272436" y="518654"/>
            <a:ext cx="22293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Types of t-Tests:</a:t>
            </a:r>
          </a:p>
        </p:txBody>
      </p:sp>
    </p:spTree>
    <p:extLst>
      <p:ext uri="{BB962C8B-B14F-4D97-AF65-F5344CB8AC3E}">
        <p14:creationId xmlns:p14="http://schemas.microsoft.com/office/powerpoint/2010/main" val="2334598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CF36D-AEAE-A545-B079-55337CFDE855}"/>
              </a:ext>
            </a:extLst>
          </p:cNvPr>
          <p:cNvSpPr txBox="1"/>
          <p:nvPr/>
        </p:nvSpPr>
        <p:spPr>
          <a:xfrm>
            <a:off x="735107" y="735106"/>
            <a:ext cx="1384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Population 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D074C0-4D4C-BB44-95FD-BD4729A01DDE}"/>
              </a:ext>
            </a:extLst>
          </p:cNvPr>
          <p:cNvSpPr txBox="1"/>
          <p:nvPr/>
        </p:nvSpPr>
        <p:spPr>
          <a:xfrm>
            <a:off x="581249" y="4948517"/>
            <a:ext cx="169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of size 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8A75E-4710-574F-83F6-E5B15856D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3883378" y="3634440"/>
            <a:ext cx="4041422" cy="1746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DD07-2EFF-A245-8875-6F5BF7CD4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2314222" y="824752"/>
            <a:ext cx="7179734" cy="174662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A47019E-5197-E240-83CD-F01BCE8406E7}"/>
              </a:ext>
            </a:extLst>
          </p:cNvPr>
          <p:cNvSpPr/>
          <p:nvPr/>
        </p:nvSpPr>
        <p:spPr>
          <a:xfrm>
            <a:off x="1290918" y="1506071"/>
            <a:ext cx="277906" cy="31555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/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/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68758EF0-C93E-D245-9552-09125755D9C2}"/>
              </a:ext>
            </a:extLst>
          </p:cNvPr>
          <p:cNvSpPr/>
          <p:nvPr/>
        </p:nvSpPr>
        <p:spPr>
          <a:xfrm>
            <a:off x="2482514" y="5054279"/>
            <a:ext cx="1192306" cy="263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38A787-EBC7-BC40-B24E-DD357AC9AF42}"/>
              </a:ext>
            </a:extLst>
          </p:cNvPr>
          <p:cNvSpPr txBox="1"/>
          <p:nvPr/>
        </p:nvSpPr>
        <p:spPr>
          <a:xfrm>
            <a:off x="2314222" y="4479080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/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89377-E2D9-404E-91D5-55D59A622858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5901283" y="824752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15C016-D7EC-0440-AFC6-EB2A79FA851F}"/>
              </a:ext>
            </a:extLst>
          </p:cNvPr>
          <p:cNvCxnSpPr>
            <a:cxnSpLocks/>
          </p:cNvCxnSpPr>
          <p:nvPr/>
        </p:nvCxnSpPr>
        <p:spPr>
          <a:xfrm flipH="1">
            <a:off x="5898477" y="3643405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AF0748-87F2-2541-9F3B-70E974CEF51E}"/>
              </a:ext>
            </a:extLst>
          </p:cNvPr>
          <p:cNvCxnSpPr>
            <a:cxnSpLocks/>
          </p:cNvCxnSpPr>
          <p:nvPr/>
        </p:nvCxnSpPr>
        <p:spPr>
          <a:xfrm flipH="1" flipV="1">
            <a:off x="5898477" y="1588544"/>
            <a:ext cx="107149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/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/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/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D1B47-6026-2942-B9CA-3C188850CCF4}"/>
              </a:ext>
            </a:extLst>
          </p:cNvPr>
          <p:cNvCxnSpPr>
            <a:cxnSpLocks/>
          </p:cNvCxnSpPr>
          <p:nvPr/>
        </p:nvCxnSpPr>
        <p:spPr>
          <a:xfrm flipH="1" flipV="1">
            <a:off x="5898476" y="4395922"/>
            <a:ext cx="59397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2089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EB6BFC-6217-674A-B32F-7C5436C47E0D}"/>
              </a:ext>
            </a:extLst>
          </p:cNvPr>
          <p:cNvSpPr txBox="1"/>
          <p:nvPr/>
        </p:nvSpPr>
        <p:spPr>
          <a:xfrm>
            <a:off x="1021976" y="591671"/>
            <a:ext cx="10497671" cy="5159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State the null and alternative hypotheses.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Select an appropriate test statistic and a cutoff (e.g. </a:t>
            </a:r>
            <a:r>
              <a:rPr lang="en-US" sz="2400" dirty="0">
                <a:latin typeface="Symbol" pitchFamily="2" charset="2"/>
              </a:rPr>
              <a:t>a</a:t>
            </a:r>
            <a:r>
              <a:rPr lang="en-US" sz="2400" dirty="0"/>
              <a:t> = 0.05).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Determine the sample size required for a given power (e.g. 1 – </a:t>
            </a:r>
            <a:r>
              <a:rPr lang="en-US" sz="2400" dirty="0">
                <a:latin typeface="Symbol" pitchFamily="2" charset="2"/>
              </a:rPr>
              <a:t>b</a:t>
            </a:r>
            <a:r>
              <a:rPr lang="en-US" sz="2400" dirty="0"/>
              <a:t> = 0.8)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Compute a p-value.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Decide whether or not to reject the null hypothesis.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sz="2400" dirty="0"/>
              <a:t>If the null hypothesis is rejected, determine whether the effect size is important or not.</a:t>
            </a:r>
          </a:p>
        </p:txBody>
      </p:sp>
    </p:spTree>
    <p:extLst>
      <p:ext uri="{BB962C8B-B14F-4D97-AF65-F5344CB8AC3E}">
        <p14:creationId xmlns:p14="http://schemas.microsoft.com/office/powerpoint/2010/main" val="476209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CF36D-AEAE-A545-B079-55337CFDE855}"/>
              </a:ext>
            </a:extLst>
          </p:cNvPr>
          <p:cNvSpPr txBox="1"/>
          <p:nvPr/>
        </p:nvSpPr>
        <p:spPr>
          <a:xfrm>
            <a:off x="735107" y="735106"/>
            <a:ext cx="1384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Population 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D074C0-4D4C-BB44-95FD-BD4729A01DDE}"/>
              </a:ext>
            </a:extLst>
          </p:cNvPr>
          <p:cNvSpPr txBox="1"/>
          <p:nvPr/>
        </p:nvSpPr>
        <p:spPr>
          <a:xfrm>
            <a:off x="581249" y="4948517"/>
            <a:ext cx="169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of size 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8A75E-4710-574F-83F6-E5B15856D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3883378" y="3634440"/>
            <a:ext cx="4041422" cy="1746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DD07-2EFF-A245-8875-6F5BF7CD4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2314222" y="824752"/>
            <a:ext cx="7179734" cy="174662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A47019E-5197-E240-83CD-F01BCE8406E7}"/>
              </a:ext>
            </a:extLst>
          </p:cNvPr>
          <p:cNvSpPr/>
          <p:nvPr/>
        </p:nvSpPr>
        <p:spPr>
          <a:xfrm>
            <a:off x="1290918" y="1506071"/>
            <a:ext cx="277906" cy="31555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/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/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68758EF0-C93E-D245-9552-09125755D9C2}"/>
              </a:ext>
            </a:extLst>
          </p:cNvPr>
          <p:cNvSpPr/>
          <p:nvPr/>
        </p:nvSpPr>
        <p:spPr>
          <a:xfrm>
            <a:off x="2482514" y="5054279"/>
            <a:ext cx="1192306" cy="263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38A787-EBC7-BC40-B24E-DD357AC9AF42}"/>
              </a:ext>
            </a:extLst>
          </p:cNvPr>
          <p:cNvSpPr txBox="1"/>
          <p:nvPr/>
        </p:nvSpPr>
        <p:spPr>
          <a:xfrm>
            <a:off x="2314222" y="4479080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/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89377-E2D9-404E-91D5-55D59A622858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5901283" y="824752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15C016-D7EC-0440-AFC6-EB2A79FA851F}"/>
              </a:ext>
            </a:extLst>
          </p:cNvPr>
          <p:cNvCxnSpPr>
            <a:cxnSpLocks/>
          </p:cNvCxnSpPr>
          <p:nvPr/>
        </p:nvCxnSpPr>
        <p:spPr>
          <a:xfrm flipH="1">
            <a:off x="5898477" y="3643405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AF0748-87F2-2541-9F3B-70E974CEF51E}"/>
              </a:ext>
            </a:extLst>
          </p:cNvPr>
          <p:cNvCxnSpPr>
            <a:cxnSpLocks/>
          </p:cNvCxnSpPr>
          <p:nvPr/>
        </p:nvCxnSpPr>
        <p:spPr>
          <a:xfrm flipH="1" flipV="1">
            <a:off x="5898477" y="1588544"/>
            <a:ext cx="107149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/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/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/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D1B47-6026-2942-B9CA-3C188850CCF4}"/>
              </a:ext>
            </a:extLst>
          </p:cNvPr>
          <p:cNvCxnSpPr>
            <a:cxnSpLocks/>
          </p:cNvCxnSpPr>
          <p:nvPr/>
        </p:nvCxnSpPr>
        <p:spPr>
          <a:xfrm flipH="1" flipV="1">
            <a:off x="5898476" y="4395922"/>
            <a:ext cx="59397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F5E8269-58C5-C749-ACC6-9A745B725D98}"/>
              </a:ext>
            </a:extLst>
          </p:cNvPr>
          <p:cNvSpPr txBox="1"/>
          <p:nvPr/>
        </p:nvSpPr>
        <p:spPr>
          <a:xfrm>
            <a:off x="9985219" y="735106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???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2F6D9C-68B0-0E4F-B0DF-BB79DD08893B}"/>
              </a:ext>
            </a:extLst>
          </p:cNvPr>
          <p:cNvSpPr txBox="1"/>
          <p:nvPr/>
        </p:nvSpPr>
        <p:spPr>
          <a:xfrm>
            <a:off x="9925941" y="4948517"/>
            <a:ext cx="169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of size n</a:t>
            </a:r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C547AF8F-E9AC-2F4A-AE2C-0CB9671E8346}"/>
              </a:ext>
            </a:extLst>
          </p:cNvPr>
          <p:cNvSpPr/>
          <p:nvPr/>
        </p:nvSpPr>
        <p:spPr>
          <a:xfrm>
            <a:off x="10635610" y="1506071"/>
            <a:ext cx="277906" cy="315557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17C36C2D-EB9A-754A-9B94-B2B4923C0C1A}"/>
              </a:ext>
            </a:extLst>
          </p:cNvPr>
          <p:cNvSpPr/>
          <p:nvPr/>
        </p:nvSpPr>
        <p:spPr>
          <a:xfrm flipH="1">
            <a:off x="8512951" y="5054279"/>
            <a:ext cx="1192306" cy="26357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6BEC1EB-0DBB-6245-B6D5-53B3ABBC6311}"/>
              </a:ext>
            </a:extLst>
          </p:cNvPr>
          <p:cNvCxnSpPr>
            <a:cxnSpLocks/>
          </p:cNvCxnSpPr>
          <p:nvPr/>
        </p:nvCxnSpPr>
        <p:spPr>
          <a:xfrm flipV="1">
            <a:off x="7810470" y="5281101"/>
            <a:ext cx="0" cy="58181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1872536-7F4F-3F4B-A466-D2C5F470DE65}"/>
              </a:ext>
            </a:extLst>
          </p:cNvPr>
          <p:cNvCxnSpPr>
            <a:cxnSpLocks/>
          </p:cNvCxnSpPr>
          <p:nvPr/>
        </p:nvCxnSpPr>
        <p:spPr>
          <a:xfrm flipV="1">
            <a:off x="5632046" y="5281101"/>
            <a:ext cx="0" cy="581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BD2384-9E53-AC46-BB65-110FDA6071E5}"/>
              </a:ext>
            </a:extLst>
          </p:cNvPr>
          <p:cNvCxnSpPr>
            <a:cxnSpLocks/>
          </p:cNvCxnSpPr>
          <p:nvPr/>
        </p:nvCxnSpPr>
        <p:spPr>
          <a:xfrm flipV="1">
            <a:off x="4771434" y="5281101"/>
            <a:ext cx="0" cy="58181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886A21D-A0CD-1F45-92E3-AE2DB1849D47}"/>
              </a:ext>
            </a:extLst>
          </p:cNvPr>
          <p:cNvSpPr txBox="1"/>
          <p:nvPr/>
        </p:nvSpPr>
        <p:spPr>
          <a:xfrm>
            <a:off x="8910171" y="450848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21AA7F5-2864-CF4A-A7D0-0DEDCAAD3715}"/>
              </a:ext>
            </a:extLst>
          </p:cNvPr>
          <p:cNvSpPr txBox="1"/>
          <p:nvPr/>
        </p:nvSpPr>
        <p:spPr>
          <a:xfrm>
            <a:off x="7792541" y="3902501"/>
            <a:ext cx="2688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this sample come from population A or not?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62135E-8CBC-6049-A0E9-34F51F5C6447}"/>
              </a:ext>
            </a:extLst>
          </p:cNvPr>
          <p:cNvSpPr txBox="1"/>
          <p:nvPr/>
        </p:nvSpPr>
        <p:spPr>
          <a:xfrm>
            <a:off x="4315671" y="5919711"/>
            <a:ext cx="3844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Three hypothetical outcomes for mean of sample from population ???</a:t>
            </a:r>
          </a:p>
        </p:txBody>
      </p:sp>
    </p:spTree>
    <p:extLst>
      <p:ext uri="{BB962C8B-B14F-4D97-AF65-F5344CB8AC3E}">
        <p14:creationId xmlns:p14="http://schemas.microsoft.com/office/powerpoint/2010/main" val="3643783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6DCF36D-AEAE-A545-B079-55337CFDE855}"/>
              </a:ext>
            </a:extLst>
          </p:cNvPr>
          <p:cNvSpPr txBox="1"/>
          <p:nvPr/>
        </p:nvSpPr>
        <p:spPr>
          <a:xfrm>
            <a:off x="735107" y="735106"/>
            <a:ext cx="13849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Population 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D074C0-4D4C-BB44-95FD-BD4729A01DDE}"/>
              </a:ext>
            </a:extLst>
          </p:cNvPr>
          <p:cNvSpPr txBox="1"/>
          <p:nvPr/>
        </p:nvSpPr>
        <p:spPr>
          <a:xfrm>
            <a:off x="581249" y="4948517"/>
            <a:ext cx="169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of size 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8A75E-4710-574F-83F6-E5B15856D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3883378" y="3634440"/>
            <a:ext cx="4041422" cy="1746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DD07-2EFF-A245-8875-6F5BF7CD4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2314222" y="824752"/>
            <a:ext cx="7179734" cy="174662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A47019E-5197-E240-83CD-F01BCE8406E7}"/>
              </a:ext>
            </a:extLst>
          </p:cNvPr>
          <p:cNvSpPr/>
          <p:nvPr/>
        </p:nvSpPr>
        <p:spPr>
          <a:xfrm>
            <a:off x="1290918" y="1506071"/>
            <a:ext cx="277906" cy="31555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/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/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68758EF0-C93E-D245-9552-09125755D9C2}"/>
              </a:ext>
            </a:extLst>
          </p:cNvPr>
          <p:cNvSpPr/>
          <p:nvPr/>
        </p:nvSpPr>
        <p:spPr>
          <a:xfrm>
            <a:off x="2482514" y="5054279"/>
            <a:ext cx="1192306" cy="263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38A787-EBC7-BC40-B24E-DD357AC9AF42}"/>
              </a:ext>
            </a:extLst>
          </p:cNvPr>
          <p:cNvSpPr txBox="1"/>
          <p:nvPr/>
        </p:nvSpPr>
        <p:spPr>
          <a:xfrm>
            <a:off x="2314222" y="4479080"/>
            <a:ext cx="15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means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/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89377-E2D9-404E-91D5-55D59A622858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5901283" y="824752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15C016-D7EC-0440-AFC6-EB2A79FA851F}"/>
              </a:ext>
            </a:extLst>
          </p:cNvPr>
          <p:cNvCxnSpPr>
            <a:cxnSpLocks/>
          </p:cNvCxnSpPr>
          <p:nvPr/>
        </p:nvCxnSpPr>
        <p:spPr>
          <a:xfrm flipH="1">
            <a:off x="5898477" y="3643405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AF0748-87F2-2541-9F3B-70E974CEF51E}"/>
              </a:ext>
            </a:extLst>
          </p:cNvPr>
          <p:cNvCxnSpPr>
            <a:cxnSpLocks/>
          </p:cNvCxnSpPr>
          <p:nvPr/>
        </p:nvCxnSpPr>
        <p:spPr>
          <a:xfrm flipH="1" flipV="1">
            <a:off x="5898477" y="1588544"/>
            <a:ext cx="107149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/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/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/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D1B47-6026-2942-B9CA-3C188850CCF4}"/>
              </a:ext>
            </a:extLst>
          </p:cNvPr>
          <p:cNvCxnSpPr>
            <a:cxnSpLocks/>
          </p:cNvCxnSpPr>
          <p:nvPr/>
        </p:nvCxnSpPr>
        <p:spPr>
          <a:xfrm flipH="1" flipV="1">
            <a:off x="5898476" y="4395922"/>
            <a:ext cx="59397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6F5E8269-58C5-C749-ACC6-9A745B725D98}"/>
              </a:ext>
            </a:extLst>
          </p:cNvPr>
          <p:cNvSpPr txBox="1"/>
          <p:nvPr/>
        </p:nvSpPr>
        <p:spPr>
          <a:xfrm>
            <a:off x="9985219" y="735106"/>
            <a:ext cx="157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???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62F6D9C-68B0-0E4F-B0DF-BB79DD08893B}"/>
              </a:ext>
            </a:extLst>
          </p:cNvPr>
          <p:cNvSpPr txBox="1"/>
          <p:nvPr/>
        </p:nvSpPr>
        <p:spPr>
          <a:xfrm>
            <a:off x="9925941" y="4948517"/>
            <a:ext cx="1692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of size n</a:t>
            </a:r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C547AF8F-E9AC-2F4A-AE2C-0CB9671E8346}"/>
              </a:ext>
            </a:extLst>
          </p:cNvPr>
          <p:cNvSpPr/>
          <p:nvPr/>
        </p:nvSpPr>
        <p:spPr>
          <a:xfrm>
            <a:off x="10635610" y="1506071"/>
            <a:ext cx="277906" cy="3155576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17C36C2D-EB9A-754A-9B94-B2B4923C0C1A}"/>
              </a:ext>
            </a:extLst>
          </p:cNvPr>
          <p:cNvSpPr/>
          <p:nvPr/>
        </p:nvSpPr>
        <p:spPr>
          <a:xfrm flipH="1">
            <a:off x="8512951" y="5054279"/>
            <a:ext cx="1192306" cy="26357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6BEC1EB-0DBB-6245-B6D5-53B3ABBC6311}"/>
              </a:ext>
            </a:extLst>
          </p:cNvPr>
          <p:cNvCxnSpPr>
            <a:cxnSpLocks/>
          </p:cNvCxnSpPr>
          <p:nvPr/>
        </p:nvCxnSpPr>
        <p:spPr>
          <a:xfrm flipV="1">
            <a:off x="7810470" y="5281101"/>
            <a:ext cx="0" cy="58181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1872536-7F4F-3F4B-A466-D2C5F470DE65}"/>
              </a:ext>
            </a:extLst>
          </p:cNvPr>
          <p:cNvCxnSpPr>
            <a:cxnSpLocks/>
          </p:cNvCxnSpPr>
          <p:nvPr/>
        </p:nvCxnSpPr>
        <p:spPr>
          <a:xfrm flipV="1">
            <a:off x="5632046" y="5281101"/>
            <a:ext cx="0" cy="581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BD2384-9E53-AC46-BB65-110FDA6071E5}"/>
              </a:ext>
            </a:extLst>
          </p:cNvPr>
          <p:cNvCxnSpPr>
            <a:cxnSpLocks/>
          </p:cNvCxnSpPr>
          <p:nvPr/>
        </p:nvCxnSpPr>
        <p:spPr>
          <a:xfrm flipV="1">
            <a:off x="4771434" y="5281101"/>
            <a:ext cx="0" cy="58181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886A21D-A0CD-1F45-92E3-AE2DB1849D47}"/>
              </a:ext>
            </a:extLst>
          </p:cNvPr>
          <p:cNvSpPr txBox="1"/>
          <p:nvPr/>
        </p:nvSpPr>
        <p:spPr>
          <a:xfrm>
            <a:off x="8910171" y="450848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21AA7F5-2864-CF4A-A7D0-0DEDCAAD3715}"/>
              </a:ext>
            </a:extLst>
          </p:cNvPr>
          <p:cNvSpPr txBox="1"/>
          <p:nvPr/>
        </p:nvSpPr>
        <p:spPr>
          <a:xfrm>
            <a:off x="7792541" y="3902501"/>
            <a:ext cx="2688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this sample come from population A or not?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EE0375-2B82-BA43-90FC-8E856BC81025}"/>
              </a:ext>
            </a:extLst>
          </p:cNvPr>
          <p:cNvSpPr txBox="1"/>
          <p:nvPr/>
        </p:nvSpPr>
        <p:spPr>
          <a:xfrm>
            <a:off x="7582684" y="5954386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No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2802CD5-6D7B-2C48-96E7-400074A76C7E}"/>
              </a:ext>
            </a:extLst>
          </p:cNvPr>
          <p:cNvSpPr txBox="1"/>
          <p:nvPr/>
        </p:nvSpPr>
        <p:spPr>
          <a:xfrm>
            <a:off x="5386329" y="5954386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Yes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31198B5-21C5-224A-BCEE-8D82019C1BFF}"/>
              </a:ext>
            </a:extLst>
          </p:cNvPr>
          <p:cNvSpPr txBox="1"/>
          <p:nvPr/>
        </p:nvSpPr>
        <p:spPr>
          <a:xfrm>
            <a:off x="4627290" y="59592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5323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D074C0-4D4C-BB44-95FD-BD4729A01DDE}"/>
              </a:ext>
            </a:extLst>
          </p:cNvPr>
          <p:cNvSpPr txBox="1"/>
          <p:nvPr/>
        </p:nvSpPr>
        <p:spPr>
          <a:xfrm>
            <a:off x="807890" y="494851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subjects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8A75E-4710-574F-83F6-E5B15856D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3883378" y="3634440"/>
            <a:ext cx="4041422" cy="1746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DD07-2EFF-A245-8875-6F5BF7CD4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2314222" y="824752"/>
            <a:ext cx="7179734" cy="174662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A47019E-5197-E240-83CD-F01BCE8406E7}"/>
              </a:ext>
            </a:extLst>
          </p:cNvPr>
          <p:cNvSpPr/>
          <p:nvPr/>
        </p:nvSpPr>
        <p:spPr>
          <a:xfrm>
            <a:off x="1290918" y="1721223"/>
            <a:ext cx="277906" cy="29404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/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/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68758EF0-C93E-D245-9552-09125755D9C2}"/>
              </a:ext>
            </a:extLst>
          </p:cNvPr>
          <p:cNvSpPr/>
          <p:nvPr/>
        </p:nvSpPr>
        <p:spPr>
          <a:xfrm>
            <a:off x="2482514" y="5054279"/>
            <a:ext cx="1192306" cy="263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38A787-EBC7-BC40-B24E-DD357AC9AF42}"/>
              </a:ext>
            </a:extLst>
          </p:cNvPr>
          <p:cNvSpPr txBox="1"/>
          <p:nvPr/>
        </p:nvSpPr>
        <p:spPr>
          <a:xfrm>
            <a:off x="2314222" y="4479080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/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89377-E2D9-404E-91D5-55D59A622858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5901283" y="824752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15C016-D7EC-0440-AFC6-EB2A79FA851F}"/>
              </a:ext>
            </a:extLst>
          </p:cNvPr>
          <p:cNvCxnSpPr>
            <a:cxnSpLocks/>
          </p:cNvCxnSpPr>
          <p:nvPr/>
        </p:nvCxnSpPr>
        <p:spPr>
          <a:xfrm flipH="1">
            <a:off x="5898477" y="3643405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AF0748-87F2-2541-9F3B-70E974CEF51E}"/>
              </a:ext>
            </a:extLst>
          </p:cNvPr>
          <p:cNvCxnSpPr>
            <a:cxnSpLocks/>
          </p:cNvCxnSpPr>
          <p:nvPr/>
        </p:nvCxnSpPr>
        <p:spPr>
          <a:xfrm flipH="1" flipV="1">
            <a:off x="5898477" y="1588544"/>
            <a:ext cx="107149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/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/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/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D1B47-6026-2942-B9CA-3C188850CCF4}"/>
              </a:ext>
            </a:extLst>
          </p:cNvPr>
          <p:cNvCxnSpPr>
            <a:cxnSpLocks/>
          </p:cNvCxnSpPr>
          <p:nvPr/>
        </p:nvCxnSpPr>
        <p:spPr>
          <a:xfrm flipH="1" flipV="1">
            <a:off x="5898476" y="4395922"/>
            <a:ext cx="59397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62F6D9C-68B0-0E4F-B0DF-BB79DD08893B}"/>
              </a:ext>
            </a:extLst>
          </p:cNvPr>
          <p:cNvSpPr txBox="1"/>
          <p:nvPr/>
        </p:nvSpPr>
        <p:spPr>
          <a:xfrm>
            <a:off x="10154842" y="494851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subjects</a:t>
            </a:r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C547AF8F-E9AC-2F4A-AE2C-0CB9671E8346}"/>
              </a:ext>
            </a:extLst>
          </p:cNvPr>
          <p:cNvSpPr/>
          <p:nvPr/>
        </p:nvSpPr>
        <p:spPr>
          <a:xfrm>
            <a:off x="10635610" y="1721223"/>
            <a:ext cx="277906" cy="2940424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17C36C2D-EB9A-754A-9B94-B2B4923C0C1A}"/>
              </a:ext>
            </a:extLst>
          </p:cNvPr>
          <p:cNvSpPr/>
          <p:nvPr/>
        </p:nvSpPr>
        <p:spPr>
          <a:xfrm flipH="1">
            <a:off x="8512951" y="5054279"/>
            <a:ext cx="1192306" cy="26357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6BEC1EB-0DBB-6245-B6D5-53B3ABBC6311}"/>
              </a:ext>
            </a:extLst>
          </p:cNvPr>
          <p:cNvCxnSpPr>
            <a:cxnSpLocks/>
          </p:cNvCxnSpPr>
          <p:nvPr/>
        </p:nvCxnSpPr>
        <p:spPr>
          <a:xfrm flipV="1">
            <a:off x="7810470" y="5281101"/>
            <a:ext cx="0" cy="58181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1872536-7F4F-3F4B-A466-D2C5F470DE65}"/>
              </a:ext>
            </a:extLst>
          </p:cNvPr>
          <p:cNvCxnSpPr>
            <a:cxnSpLocks/>
          </p:cNvCxnSpPr>
          <p:nvPr/>
        </p:nvCxnSpPr>
        <p:spPr>
          <a:xfrm flipV="1">
            <a:off x="5632046" y="5281101"/>
            <a:ext cx="0" cy="581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BD2384-9E53-AC46-BB65-110FDA6071E5}"/>
              </a:ext>
            </a:extLst>
          </p:cNvPr>
          <p:cNvCxnSpPr>
            <a:cxnSpLocks/>
          </p:cNvCxnSpPr>
          <p:nvPr/>
        </p:nvCxnSpPr>
        <p:spPr>
          <a:xfrm flipV="1">
            <a:off x="4771434" y="5281101"/>
            <a:ext cx="0" cy="58181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886A21D-A0CD-1F45-92E3-AE2DB1849D47}"/>
              </a:ext>
            </a:extLst>
          </p:cNvPr>
          <p:cNvSpPr txBox="1"/>
          <p:nvPr/>
        </p:nvSpPr>
        <p:spPr>
          <a:xfrm>
            <a:off x="8910171" y="450848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21AA7F5-2864-CF4A-A7D0-0DEDCAAD3715}"/>
              </a:ext>
            </a:extLst>
          </p:cNvPr>
          <p:cNvSpPr txBox="1"/>
          <p:nvPr/>
        </p:nvSpPr>
        <p:spPr>
          <a:xfrm>
            <a:off x="8047715" y="3907080"/>
            <a:ext cx="2411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drug affect mean recall?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EE0375-2B82-BA43-90FC-8E856BC81025}"/>
              </a:ext>
            </a:extLst>
          </p:cNvPr>
          <p:cNvSpPr txBox="1"/>
          <p:nvPr/>
        </p:nvSpPr>
        <p:spPr>
          <a:xfrm>
            <a:off x="7582684" y="5954386"/>
            <a:ext cx="485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Yes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2802CD5-6D7B-2C48-96E7-400074A76C7E}"/>
              </a:ext>
            </a:extLst>
          </p:cNvPr>
          <p:cNvSpPr txBox="1"/>
          <p:nvPr/>
        </p:nvSpPr>
        <p:spPr>
          <a:xfrm>
            <a:off x="5386329" y="5954386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No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31198B5-21C5-224A-BCEE-8D82019C1BFF}"/>
              </a:ext>
            </a:extLst>
          </p:cNvPr>
          <p:cNvSpPr txBox="1"/>
          <p:nvPr/>
        </p:nvSpPr>
        <p:spPr>
          <a:xfrm>
            <a:off x="4627290" y="59592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DCF36D-AEAE-A545-B079-55337CFDE855}"/>
              </a:ext>
            </a:extLst>
          </p:cNvPr>
          <p:cNvSpPr txBox="1"/>
          <p:nvPr/>
        </p:nvSpPr>
        <p:spPr>
          <a:xfrm>
            <a:off x="157178" y="735106"/>
            <a:ext cx="2540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scores in a recall task for subjects given a placebo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BF2BA9-5F86-B640-A165-9D33929C2198}"/>
              </a:ext>
            </a:extLst>
          </p:cNvPr>
          <p:cNvSpPr txBox="1"/>
          <p:nvPr/>
        </p:nvSpPr>
        <p:spPr>
          <a:xfrm>
            <a:off x="9191630" y="728568"/>
            <a:ext cx="2834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scores in a recall task for subjects given an experimental drug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CAE2B4-EA36-7D45-B063-6230D22D76A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2698044" y="1196771"/>
            <a:ext cx="1519463" cy="3433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E05A219-0447-C84B-9A2F-8CBCFF9BD05C}"/>
              </a:ext>
            </a:extLst>
          </p:cNvPr>
          <p:cNvSpPr txBox="1"/>
          <p:nvPr/>
        </p:nvSpPr>
        <p:spPr>
          <a:xfrm>
            <a:off x="2862489" y="628773"/>
            <a:ext cx="2408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Assume we know this from prior experiment.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9B84BF-F73E-E745-8CDD-FDC7396E6ACE}"/>
              </a:ext>
            </a:extLst>
          </p:cNvPr>
          <p:cNvSpPr txBox="1"/>
          <p:nvPr/>
        </p:nvSpPr>
        <p:spPr>
          <a:xfrm>
            <a:off x="8923595" y="5600396"/>
            <a:ext cx="316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Hypothetical mean recall scores for subjects given the drug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F9C506-29B1-AF41-9518-627431C85CA4}"/>
              </a:ext>
            </a:extLst>
          </p:cNvPr>
          <p:cNvCxnSpPr/>
          <p:nvPr/>
        </p:nvCxnSpPr>
        <p:spPr>
          <a:xfrm flipH="1">
            <a:off x="7976534" y="5756211"/>
            <a:ext cx="93363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683649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E3F77A-820F-924A-96F7-5534F3621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644" y="194733"/>
            <a:ext cx="8624712" cy="646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933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FD074C0-4D4C-BB44-95FD-BD4729A01DDE}"/>
              </a:ext>
            </a:extLst>
          </p:cNvPr>
          <p:cNvSpPr txBox="1"/>
          <p:nvPr/>
        </p:nvSpPr>
        <p:spPr>
          <a:xfrm>
            <a:off x="807890" y="494851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subjects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8A75E-4710-574F-83F6-E5B15856D8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3883378" y="3634440"/>
            <a:ext cx="4041422" cy="174662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0DD07-2EFF-A245-8875-6F5BF7CD4E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7" r="14477" b="7698"/>
          <a:stretch/>
        </p:blipFill>
        <p:spPr>
          <a:xfrm>
            <a:off x="2314222" y="824752"/>
            <a:ext cx="7179734" cy="1746624"/>
          </a:xfrm>
          <a:prstGeom prst="rect">
            <a:avLst/>
          </a:prstGeom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7A47019E-5197-E240-83CD-F01BCE8406E7}"/>
              </a:ext>
            </a:extLst>
          </p:cNvPr>
          <p:cNvSpPr/>
          <p:nvPr/>
        </p:nvSpPr>
        <p:spPr>
          <a:xfrm>
            <a:off x="1290918" y="1721223"/>
            <a:ext cx="277906" cy="294042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/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55B23FD-3027-DE43-A3C5-60BA34D98A8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46318" y="2479043"/>
                <a:ext cx="367985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/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D91085EF-F45B-244F-9B9A-7FB3773C13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92541" y="5306820"/>
                <a:ext cx="367986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ight Arrow 14">
            <a:extLst>
              <a:ext uri="{FF2B5EF4-FFF2-40B4-BE49-F238E27FC236}">
                <a16:creationId xmlns:a16="http://schemas.microsoft.com/office/drawing/2014/main" id="{68758EF0-C93E-D245-9552-09125755D9C2}"/>
              </a:ext>
            </a:extLst>
          </p:cNvPr>
          <p:cNvSpPr/>
          <p:nvPr/>
        </p:nvSpPr>
        <p:spPr>
          <a:xfrm>
            <a:off x="2482514" y="5054279"/>
            <a:ext cx="1192306" cy="263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38A787-EBC7-BC40-B24E-DD357AC9AF42}"/>
              </a:ext>
            </a:extLst>
          </p:cNvPr>
          <p:cNvSpPr txBox="1"/>
          <p:nvPr/>
        </p:nvSpPr>
        <p:spPr>
          <a:xfrm>
            <a:off x="2314222" y="4479080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 mean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/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𝑛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23A0E7F-7279-084F-8EA3-4B8FE645794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68603" y="4387440"/>
                <a:ext cx="526170" cy="61664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BA189377-E2D9-404E-91D5-55D59A622858}"/>
              </a:ext>
            </a:extLst>
          </p:cNvPr>
          <p:cNvCxnSpPr>
            <a:cxnSpLocks/>
            <a:stCxn id="8" idx="0"/>
          </p:cNvCxnSpPr>
          <p:nvPr/>
        </p:nvCxnSpPr>
        <p:spPr>
          <a:xfrm flipH="1">
            <a:off x="5901283" y="824752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D15C016-D7EC-0440-AFC6-EB2A79FA851F}"/>
              </a:ext>
            </a:extLst>
          </p:cNvPr>
          <p:cNvCxnSpPr>
            <a:cxnSpLocks/>
          </p:cNvCxnSpPr>
          <p:nvPr/>
        </p:nvCxnSpPr>
        <p:spPr>
          <a:xfrm flipH="1">
            <a:off x="5898477" y="3643405"/>
            <a:ext cx="2806" cy="156195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AF0748-87F2-2541-9F3B-70E974CEF51E}"/>
              </a:ext>
            </a:extLst>
          </p:cNvPr>
          <p:cNvCxnSpPr>
            <a:cxnSpLocks/>
          </p:cNvCxnSpPr>
          <p:nvPr/>
        </p:nvCxnSpPr>
        <p:spPr>
          <a:xfrm flipH="1" flipV="1">
            <a:off x="5898477" y="1588544"/>
            <a:ext cx="107149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/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BFDBF8C7-447A-B446-9CE2-C88DE47AE2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2416460"/>
                <a:ext cx="367985" cy="369332"/>
              </a:xfrm>
              <a:prstGeom prst="rect">
                <a:avLst/>
              </a:prstGeom>
              <a:blipFill>
                <a:blip r:embed="rId6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/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𝜇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2D787F0B-F1DD-7F42-A661-57356F579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14484" y="5205363"/>
                <a:ext cx="367985" cy="369332"/>
              </a:xfrm>
              <a:prstGeom prst="rect">
                <a:avLst/>
              </a:prstGeom>
              <a:blipFill>
                <a:blip r:embed="rId7"/>
                <a:stretch>
                  <a:fillRect b="-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/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𝜎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D89B3281-156C-F345-B2C2-0E800AA580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4724" y="1504291"/>
                <a:ext cx="377860" cy="36933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E3D1B47-6026-2942-B9CA-3C188850CCF4}"/>
              </a:ext>
            </a:extLst>
          </p:cNvPr>
          <p:cNvCxnSpPr>
            <a:cxnSpLocks/>
          </p:cNvCxnSpPr>
          <p:nvPr/>
        </p:nvCxnSpPr>
        <p:spPr>
          <a:xfrm flipH="1" flipV="1">
            <a:off x="5898476" y="4395922"/>
            <a:ext cx="593972" cy="1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62F6D9C-68B0-0E4F-B0DF-BB79DD08893B}"/>
              </a:ext>
            </a:extLst>
          </p:cNvPr>
          <p:cNvSpPr txBox="1"/>
          <p:nvPr/>
        </p:nvSpPr>
        <p:spPr>
          <a:xfrm>
            <a:off x="10154842" y="4948517"/>
            <a:ext cx="12394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50 subjects</a:t>
            </a:r>
          </a:p>
        </p:txBody>
      </p:sp>
      <p:sp>
        <p:nvSpPr>
          <p:cNvPr id="37" name="Down Arrow 36">
            <a:extLst>
              <a:ext uri="{FF2B5EF4-FFF2-40B4-BE49-F238E27FC236}">
                <a16:creationId xmlns:a16="http://schemas.microsoft.com/office/drawing/2014/main" id="{C547AF8F-E9AC-2F4A-AE2C-0CB9671E8346}"/>
              </a:ext>
            </a:extLst>
          </p:cNvPr>
          <p:cNvSpPr/>
          <p:nvPr/>
        </p:nvSpPr>
        <p:spPr>
          <a:xfrm>
            <a:off x="10635610" y="1721223"/>
            <a:ext cx="277906" cy="2940424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>
            <a:extLst>
              <a:ext uri="{FF2B5EF4-FFF2-40B4-BE49-F238E27FC236}">
                <a16:creationId xmlns:a16="http://schemas.microsoft.com/office/drawing/2014/main" id="{17C36C2D-EB9A-754A-9B94-B2B4923C0C1A}"/>
              </a:ext>
            </a:extLst>
          </p:cNvPr>
          <p:cNvSpPr/>
          <p:nvPr/>
        </p:nvSpPr>
        <p:spPr>
          <a:xfrm flipH="1">
            <a:off x="8512951" y="5054279"/>
            <a:ext cx="1192306" cy="26357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6BEC1EB-0DBB-6245-B6D5-53B3ABBC6311}"/>
              </a:ext>
            </a:extLst>
          </p:cNvPr>
          <p:cNvCxnSpPr>
            <a:cxnSpLocks/>
          </p:cNvCxnSpPr>
          <p:nvPr/>
        </p:nvCxnSpPr>
        <p:spPr>
          <a:xfrm flipV="1">
            <a:off x="7810470" y="5281101"/>
            <a:ext cx="0" cy="581817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C1872536-7F4F-3F4B-A466-D2C5F470DE65}"/>
              </a:ext>
            </a:extLst>
          </p:cNvPr>
          <p:cNvCxnSpPr>
            <a:cxnSpLocks/>
          </p:cNvCxnSpPr>
          <p:nvPr/>
        </p:nvCxnSpPr>
        <p:spPr>
          <a:xfrm flipV="1">
            <a:off x="5632046" y="5281101"/>
            <a:ext cx="0" cy="5818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BD2384-9E53-AC46-BB65-110FDA6071E5}"/>
              </a:ext>
            </a:extLst>
          </p:cNvPr>
          <p:cNvCxnSpPr>
            <a:cxnSpLocks/>
          </p:cNvCxnSpPr>
          <p:nvPr/>
        </p:nvCxnSpPr>
        <p:spPr>
          <a:xfrm flipV="1">
            <a:off x="4771434" y="5281101"/>
            <a:ext cx="0" cy="581817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1886A21D-A0CD-1F45-92E3-AE2DB1849D47}"/>
              </a:ext>
            </a:extLst>
          </p:cNvPr>
          <p:cNvSpPr txBox="1"/>
          <p:nvPr/>
        </p:nvSpPr>
        <p:spPr>
          <a:xfrm>
            <a:off x="8910171" y="450848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?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21AA7F5-2864-CF4A-A7D0-0DEDCAAD3715}"/>
              </a:ext>
            </a:extLst>
          </p:cNvPr>
          <p:cNvSpPr txBox="1"/>
          <p:nvPr/>
        </p:nvSpPr>
        <p:spPr>
          <a:xfrm>
            <a:off x="8047715" y="3907080"/>
            <a:ext cx="24112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Does the drug affect mean recall?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EE0375-2B82-BA43-90FC-8E856BC81025}"/>
              </a:ext>
            </a:extLst>
          </p:cNvPr>
          <p:cNvSpPr txBox="1"/>
          <p:nvPr/>
        </p:nvSpPr>
        <p:spPr>
          <a:xfrm>
            <a:off x="7289750" y="5954386"/>
            <a:ext cx="1041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Reject H</a:t>
            </a:r>
            <a:r>
              <a:rPr lang="en-US" baseline="-25000" dirty="0">
                <a:solidFill>
                  <a:srgbClr val="C00000"/>
                </a:solidFill>
              </a:rPr>
              <a:t>0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2802CD5-6D7B-2C48-96E7-400074A76C7E}"/>
              </a:ext>
            </a:extLst>
          </p:cNvPr>
          <p:cNvSpPr txBox="1"/>
          <p:nvPr/>
        </p:nvSpPr>
        <p:spPr>
          <a:xfrm>
            <a:off x="4987270" y="5954386"/>
            <a:ext cx="1615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Don’t Reject H</a:t>
            </a:r>
            <a:r>
              <a:rPr lang="en-US" baseline="-25000" dirty="0">
                <a:solidFill>
                  <a:schemeClr val="accent1"/>
                </a:solidFill>
              </a:rPr>
              <a:t>0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31198B5-21C5-224A-BCEE-8D82019C1BFF}"/>
              </a:ext>
            </a:extLst>
          </p:cNvPr>
          <p:cNvSpPr txBox="1"/>
          <p:nvPr/>
        </p:nvSpPr>
        <p:spPr>
          <a:xfrm>
            <a:off x="4627290" y="59592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DCF36D-AEAE-A545-B079-55337CFDE855}"/>
              </a:ext>
            </a:extLst>
          </p:cNvPr>
          <p:cNvSpPr txBox="1"/>
          <p:nvPr/>
        </p:nvSpPr>
        <p:spPr>
          <a:xfrm>
            <a:off x="157178" y="735106"/>
            <a:ext cx="25408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scores in a recall task for subjects given a placebo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7BF2BA9-5F86-B640-A165-9D33929C2198}"/>
              </a:ext>
            </a:extLst>
          </p:cNvPr>
          <p:cNvSpPr txBox="1"/>
          <p:nvPr/>
        </p:nvSpPr>
        <p:spPr>
          <a:xfrm>
            <a:off x="9191630" y="728568"/>
            <a:ext cx="28347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Distribution of scores in a recall task for subjects given an experimental drug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FCAE2B4-EA36-7D45-B063-6230D22D76A3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2698044" y="1196771"/>
            <a:ext cx="1519463" cy="3433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E05A219-0447-C84B-9A2F-8CBCFF9BD05C}"/>
              </a:ext>
            </a:extLst>
          </p:cNvPr>
          <p:cNvSpPr txBox="1"/>
          <p:nvPr/>
        </p:nvSpPr>
        <p:spPr>
          <a:xfrm>
            <a:off x="2862489" y="628773"/>
            <a:ext cx="2408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Assume we know this from prior experiment.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9B84BF-F73E-E745-8CDD-FDC7396E6ACE}"/>
              </a:ext>
            </a:extLst>
          </p:cNvPr>
          <p:cNvSpPr txBox="1"/>
          <p:nvPr/>
        </p:nvSpPr>
        <p:spPr>
          <a:xfrm>
            <a:off x="8923595" y="5600396"/>
            <a:ext cx="31644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Hypothetical mean recall scores for subjects given the drug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AF9C506-29B1-AF41-9518-627431C85CA4}"/>
              </a:ext>
            </a:extLst>
          </p:cNvPr>
          <p:cNvCxnSpPr/>
          <p:nvPr/>
        </p:nvCxnSpPr>
        <p:spPr>
          <a:xfrm flipH="1">
            <a:off x="7976534" y="5756211"/>
            <a:ext cx="933637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184133-2F26-3149-A227-51417C88E73A}"/>
              </a:ext>
            </a:extLst>
          </p:cNvPr>
          <p:cNvSpPr txBox="1"/>
          <p:nvPr/>
        </p:nvSpPr>
        <p:spPr>
          <a:xfrm>
            <a:off x="3108206" y="2142376"/>
            <a:ext cx="5791778" cy="120032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Null Hypothesis H</a:t>
            </a:r>
            <a:r>
              <a:rPr lang="en-US" sz="2400" baseline="-25000" dirty="0">
                <a:solidFill>
                  <a:srgbClr val="C00000"/>
                </a:solidFill>
              </a:rPr>
              <a:t>0</a:t>
            </a:r>
            <a:r>
              <a:rPr lang="en-US" sz="2400" dirty="0">
                <a:solidFill>
                  <a:srgbClr val="C00000"/>
                </a:solidFill>
              </a:rPr>
              <a:t>: </a:t>
            </a:r>
            <a:r>
              <a:rPr lang="en-US" sz="2400" dirty="0"/>
              <a:t>Drug has no effect</a:t>
            </a:r>
          </a:p>
          <a:p>
            <a:endParaRPr lang="en-US" sz="2400" dirty="0"/>
          </a:p>
          <a:p>
            <a:r>
              <a:rPr lang="en-US" sz="2400" dirty="0">
                <a:solidFill>
                  <a:srgbClr val="C00000"/>
                </a:solidFill>
              </a:rPr>
              <a:t>Alternative Hypothesis H</a:t>
            </a:r>
            <a:r>
              <a:rPr lang="en-US" sz="2400" baseline="-25000" dirty="0">
                <a:solidFill>
                  <a:srgbClr val="C00000"/>
                </a:solidFill>
              </a:rPr>
              <a:t>a</a:t>
            </a:r>
            <a:r>
              <a:rPr lang="en-US" sz="2400" dirty="0">
                <a:solidFill>
                  <a:srgbClr val="C00000"/>
                </a:solidFill>
              </a:rPr>
              <a:t>: </a:t>
            </a:r>
            <a:r>
              <a:rPr lang="en-US" sz="2400" dirty="0"/>
              <a:t>Drug has an effect</a:t>
            </a:r>
          </a:p>
        </p:txBody>
      </p:sp>
    </p:spTree>
    <p:extLst>
      <p:ext uri="{BB962C8B-B14F-4D97-AF65-F5344CB8AC3E}">
        <p14:creationId xmlns:p14="http://schemas.microsoft.com/office/powerpoint/2010/main" val="24878322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375A23-65E0-894B-B76E-09609A12D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675985"/>
            <a:ext cx="8229600" cy="5506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5651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3A78609-7418-634A-9A4C-E44815836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500" y="203200"/>
            <a:ext cx="10541000" cy="645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37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635</Words>
  <Application>Microsoft Macintosh PowerPoint</Application>
  <PresentationFormat>Widescreen</PresentationFormat>
  <Paragraphs>128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Cambria Math</vt:lpstr>
      <vt:lpstr>Symbol</vt:lpstr>
      <vt:lpstr>Office Theme</vt:lpstr>
      <vt:lpstr>Hypothesis Testing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Hypothesis Testing</dc:title>
  <dc:creator>Goldschen, Marcel</dc:creator>
  <cp:lastModifiedBy>Goldschen, Marcel</cp:lastModifiedBy>
  <cp:revision>27</cp:revision>
  <dcterms:created xsi:type="dcterms:W3CDTF">2019-02-11T13:52:26Z</dcterms:created>
  <dcterms:modified xsi:type="dcterms:W3CDTF">2019-02-12T19:23:33Z</dcterms:modified>
</cp:coreProperties>
</file>

<file path=docProps/thumbnail.jpeg>
</file>